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  <p:embeddedFont>
      <p:font typeface="Comforta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F69A713-6C60-42E8-9288-B94ADD86FCEA}">
  <a:tblStyle styleId="{9F69A713-6C60-42E8-9288-B94ADD86FC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35" Type="http://schemas.openxmlformats.org/officeDocument/2006/relationships/font" Target="fonts/Comfortaa-regular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Comforta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c6a60300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c6a6030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c6a60300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c6a6030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af409cc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af409cc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c6756d6c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c6756d6c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c6756d6c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c6756d6c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Spectre radio, securite, envoi et paquets et quel protocole de fichier (MQTT)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af409cc3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af409cc3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c678956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c678956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c678956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c678956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c678956c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c678956c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aefb6418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aefb6418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Python pour programmation objet et data scientist.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pour la programmation objet et logiciel.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est utilise pour le web developpement,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c6756d6c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c6756d6c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Expliquer Miniturisation, Effet de reseau et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af409cc3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af409cc3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6a60300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c6a60300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c678956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c678956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c678956c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c678956c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aefb6418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aefb641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aefb641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aefb641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aefb6418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aefb6418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 le deployement IoT se base sur les technologies LPWAN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reseaux bas debit, longue portee, low-energy, low cost = complementaires.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aefb641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aefb641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c6a6030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c6a6030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hyperlink" Target="https://www.loraserver.io/lora-app-server/overview/" TargetMode="External"/><Relationship Id="rId5" Type="http://schemas.openxmlformats.org/officeDocument/2006/relationships/hyperlink" Target="https://www.loraserver.io/lora-app-server/integrate/grpc/" TargetMode="External"/><Relationship Id="rId6" Type="http://schemas.openxmlformats.org/officeDocument/2006/relationships/hyperlink" Target="https://www.loraserver.io/lora-app-server/integrate/rest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1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Relationship Id="rId4" Type="http://schemas.openxmlformats.org/officeDocument/2006/relationships/image" Target="../media/image49.png"/><Relationship Id="rId5" Type="http://schemas.openxmlformats.org/officeDocument/2006/relationships/image" Target="../media/image70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iotforall.com/how-iot-changing-web-development/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54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6.png"/><Relationship Id="rId4" Type="http://schemas.openxmlformats.org/officeDocument/2006/relationships/hyperlink" Target="https://fr.wikipedia.org/wiki/Loi_de_Metcalfe" TargetMode="External"/><Relationship Id="rId5" Type="http://schemas.openxmlformats.org/officeDocument/2006/relationships/hyperlink" Target="https://fr.wikipedia.org/wiki/Loi_de_Moore" TargetMode="External"/><Relationship Id="rId6" Type="http://schemas.openxmlformats.org/officeDocument/2006/relationships/hyperlink" Target="https://fr.wikipedia.org/wiki/Loi_de_Koomey" TargetMode="External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tuv.com/media/corporate/products_1/electronic_components_and_lasers/TUeV_Rheinland_Overview_LoRa_and_LoRaWANtmp.pdf" TargetMode="External"/><Relationship Id="rId4" Type="http://schemas.openxmlformats.org/officeDocument/2006/relationships/hyperlink" Target="https://www.tuv.com/media/corporate/products_1/electronic_components_and_lasers/TUeV_Rheinland_Overview_LoRa_and_LoRaWANtmp.pdf" TargetMode="External"/><Relationship Id="rId5" Type="http://schemas.openxmlformats.org/officeDocument/2006/relationships/hyperlink" Target="https://www.loraserver.io/" TargetMode="External"/><Relationship Id="rId6" Type="http://schemas.openxmlformats.org/officeDocument/2006/relationships/hyperlink" Target="https://lora-alliance.org/sites/default/files/2018-04/lora_alliance_security_whitepaper.pdf" TargetMode="External"/><Relationship Id="rId7" Type="http://schemas.openxmlformats.org/officeDocument/2006/relationships/hyperlink" Target="http://www.hackster.io" TargetMode="External"/><Relationship Id="rId8" Type="http://schemas.openxmlformats.org/officeDocument/2006/relationships/hyperlink" Target="https://www.objetconnecte.com/tout-savoir-reseau-lora-bouygue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.png"/><Relationship Id="rId11" Type="http://schemas.openxmlformats.org/officeDocument/2006/relationships/image" Target="../media/image18.png"/><Relationship Id="rId10" Type="http://schemas.openxmlformats.org/officeDocument/2006/relationships/image" Target="../media/image14.png"/><Relationship Id="rId13" Type="http://schemas.openxmlformats.org/officeDocument/2006/relationships/image" Target="../media/image25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5" Type="http://schemas.openxmlformats.org/officeDocument/2006/relationships/image" Target="../media/image28.png"/><Relationship Id="rId14" Type="http://schemas.openxmlformats.org/officeDocument/2006/relationships/image" Target="../media/image24.png"/><Relationship Id="rId17" Type="http://schemas.openxmlformats.org/officeDocument/2006/relationships/image" Target="../media/image22.png"/><Relationship Id="rId16" Type="http://schemas.openxmlformats.org/officeDocument/2006/relationships/image" Target="../media/image29.png"/><Relationship Id="rId5" Type="http://schemas.openxmlformats.org/officeDocument/2006/relationships/image" Target="../media/image4.png"/><Relationship Id="rId19" Type="http://schemas.openxmlformats.org/officeDocument/2006/relationships/image" Target="../media/image23.png"/><Relationship Id="rId6" Type="http://schemas.openxmlformats.org/officeDocument/2006/relationships/image" Target="../media/image6.png"/><Relationship Id="rId18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168700" y="52550"/>
            <a:ext cx="6641400" cy="9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The Watch #4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IoT </a:t>
            </a:r>
            <a:r>
              <a:rPr lang="en" sz="3000"/>
              <a:t>: </a:t>
            </a:r>
            <a:r>
              <a:rPr lang="en" sz="3000">
                <a:latin typeface="Merriweather"/>
                <a:ea typeface="Merriweather"/>
                <a:cs typeface="Merriweather"/>
                <a:sym typeface="Merriweather"/>
              </a:rPr>
              <a:t>Internet of things</a:t>
            </a:r>
            <a:endParaRPr sz="3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38425" y="906400"/>
            <a:ext cx="7496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/>
              <a:t>Quid du </a:t>
            </a:r>
            <a:r>
              <a:rPr b="1" i="1" lang="en" sz="2000"/>
              <a:t>protocole de telecommunication LoRaWan ?</a:t>
            </a:r>
            <a:endParaRPr b="1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168700" y="845150"/>
            <a:ext cx="7016100" cy="43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8325" y="52550"/>
            <a:ext cx="8952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Corneliu Gaina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15 / 01 / 18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Lovelace III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740300"/>
            <a:ext cx="8832298" cy="408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075" y="-1"/>
            <a:ext cx="2265861" cy="10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50" y="219325"/>
            <a:ext cx="8839203" cy="47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3636">
            <a:off x="7164169" y="1299647"/>
            <a:ext cx="1762563" cy="88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0" y="868100"/>
            <a:ext cx="381000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750" y="868100"/>
            <a:ext cx="5063687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Focus LoRaWan : origine et deployement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0" y="1017725"/>
            <a:ext cx="7219257" cy="40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381225" y="3192625"/>
            <a:ext cx="2600400" cy="17526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 LoRaWan : architecture de </a:t>
            </a:r>
            <a:r>
              <a:rPr lang="en"/>
              <a:t>deployment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00" y="545550"/>
            <a:ext cx="8729190" cy="40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207400" y="4464100"/>
            <a:ext cx="223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Transmet les data recoltees 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2941550" y="4259500"/>
            <a:ext cx="2316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Sert de relais du node vers le serveur </a:t>
            </a:r>
            <a:r>
              <a:rPr b="1" lang="en">
                <a:highlight>
                  <a:srgbClr val="FFFF00"/>
                </a:highlight>
              </a:rPr>
              <a:t>réseau</a:t>
            </a:r>
            <a:r>
              <a:rPr b="1" lang="en">
                <a:highlight>
                  <a:srgbClr val="FFFF00"/>
                </a:highlight>
              </a:rPr>
              <a:t> base dans le cloud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5322800" y="3796300"/>
            <a:ext cx="24786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highlight>
                  <a:srgbClr val="FFFF00"/>
                </a:highlight>
              </a:rPr>
              <a:t>Gestion reseau</a:t>
            </a:r>
            <a:endParaRPr b="1" sz="1200">
              <a:highlight>
                <a:srgbClr val="FFFF00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highlight>
                  <a:srgbClr val="FFFF00"/>
                </a:highlight>
              </a:rPr>
              <a:t>F</a:t>
            </a:r>
            <a:r>
              <a:rPr b="1" lang="en" sz="1200">
                <a:highlight>
                  <a:srgbClr val="FFFF00"/>
                </a:highlight>
              </a:rPr>
              <a:t>iltrage des paquets redondants</a:t>
            </a:r>
            <a:endParaRPr b="1" sz="1200">
              <a:highlight>
                <a:srgbClr val="FFFF00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highlight>
                  <a:srgbClr val="FFFF00"/>
                </a:highlight>
              </a:rPr>
              <a:t>Check de securite</a:t>
            </a:r>
            <a:endParaRPr b="1" sz="1200">
              <a:highlight>
                <a:srgbClr val="FFFF00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highlight>
                  <a:srgbClr val="FFFF00"/>
                </a:highlight>
              </a:rPr>
              <a:t>Ajustement des vitesses de transmission</a:t>
            </a:r>
            <a:endParaRPr b="1" sz="1200">
              <a:highlight>
                <a:srgbClr val="FFFF00"/>
              </a:highlight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7182225" y="1604450"/>
            <a:ext cx="19050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Developpement des s</a:t>
            </a:r>
            <a:r>
              <a:rPr b="1" lang="en">
                <a:highlight>
                  <a:srgbClr val="FFFF00"/>
                </a:highlight>
              </a:rPr>
              <a:t>olutions, projets et </a:t>
            </a:r>
            <a:r>
              <a:rPr b="1" lang="en">
                <a:highlight>
                  <a:srgbClr val="FFFF00"/>
                </a:highlight>
              </a:rPr>
              <a:t>prototypes</a:t>
            </a:r>
            <a:r>
              <a:rPr b="1" lang="en">
                <a:highlight>
                  <a:srgbClr val="FFFF00"/>
                </a:highlight>
              </a:rPr>
              <a:t> IoT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6601200" y="147800"/>
            <a:ext cx="2428800" cy="4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&amp; setup:  </a:t>
            </a:r>
            <a:r>
              <a:rPr lang="en" u="sng">
                <a:solidFill>
                  <a:schemeClr val="hlink"/>
                </a:solidFill>
                <a:hlinkClick r:id="rId4"/>
              </a:rPr>
              <a:t>LoRa Server</a:t>
            </a:r>
            <a:r>
              <a:rPr lang="en"/>
              <a:t>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Envoi/Reception des donnees du serveur via le protocole </a:t>
            </a:r>
            <a:r>
              <a:rPr lang="en">
                <a:highlight>
                  <a:srgbClr val="FFFF00"/>
                </a:highlight>
              </a:rPr>
              <a:t>MQTT</a:t>
            </a:r>
            <a:r>
              <a:rPr lang="en"/>
              <a:t> 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(Message Queuing Telemetry Transport)</a:t>
            </a:r>
            <a:r>
              <a:rPr lang="en"/>
              <a:t> ou </a:t>
            </a:r>
            <a:r>
              <a:rPr lang="en">
                <a:highlight>
                  <a:srgbClr val="FFFF00"/>
                </a:highlight>
              </a:rPr>
              <a:t>HTTP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custom &amp; open-source dans les projets (client-serveur)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gRPC API</a:t>
            </a:r>
            <a:r>
              <a:rPr lang="en"/>
              <a:t> </a:t>
            </a:r>
            <a:r>
              <a:rPr lang="en" sz="1000"/>
              <a:t>(code client peut </a:t>
            </a:r>
            <a:r>
              <a:rPr lang="en" sz="1000"/>
              <a:t>être</a:t>
            </a:r>
            <a:r>
              <a:rPr lang="en" sz="1000"/>
              <a:t> </a:t>
            </a:r>
            <a:r>
              <a:rPr lang="en" sz="1000"/>
              <a:t>généré</a:t>
            </a:r>
            <a:r>
              <a:rPr lang="en" sz="1000"/>
              <a:t> dans tous les langages: Java, Go, PHP, Node.js, Python...)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RESfful JSON API </a:t>
            </a:r>
            <a:r>
              <a:rPr lang="en" sz="1000">
                <a:solidFill>
                  <a:schemeClr val="dk1"/>
                </a:solidFill>
              </a:rPr>
              <a:t>(Javascript Object Notation)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2.3.1 Prototyper un projet LoRaWan (1)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25" y="1909919"/>
            <a:ext cx="3894276" cy="1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" y="648900"/>
            <a:ext cx="4214602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4219875" y="2472225"/>
            <a:ext cx="1266900" cy="8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4424100" y="820350"/>
            <a:ext cx="46437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Abonnement à un </a:t>
            </a:r>
            <a:r>
              <a:rPr lang="en"/>
              <a:t>opérateur (Proximus, Orange, tiers)</a:t>
            </a:r>
            <a:r>
              <a:rPr lang="en"/>
              <a:t> ou bricolage </a:t>
            </a:r>
            <a:r>
              <a:rPr i="1" lang="en"/>
              <a:t>Do It Yourself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2.3.2 Prototyper un projet LoRaWan (2)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025" y="1388400"/>
            <a:ext cx="1253575" cy="12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2099300" y="1222700"/>
            <a:ext cx="819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Tracker GPS</a:t>
            </a:r>
            <a:endParaRPr b="1">
              <a:highlight>
                <a:srgbClr val="FFFF00"/>
              </a:highlight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550" y="1316475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 rot="-506">
            <a:off x="3086375" y="718244"/>
            <a:ext cx="2038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Temperature, Humidite, Lumiere, CO2 and presence (mouvement).</a:t>
            </a:r>
            <a:endParaRPr b="1" sz="1200">
              <a:highlight>
                <a:srgbClr val="FFFF00"/>
              </a:highlight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29427">
            <a:off x="5271008" y="1185493"/>
            <a:ext cx="1107960" cy="1066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5622075" y="653700"/>
            <a:ext cx="12537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00"/>
                </a:highlight>
              </a:rPr>
              <a:t>Moisissure (humidite + temperature)</a:t>
            </a:r>
            <a:r>
              <a:rPr lang="en"/>
              <a:t> 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7300" y="1222700"/>
            <a:ext cx="154565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7975875" y="778200"/>
            <a:ext cx="819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00"/>
                </a:highlight>
              </a:rPr>
              <a:t>Parking sensor</a:t>
            </a:r>
            <a:endParaRPr b="1" sz="1200">
              <a:highlight>
                <a:srgbClr val="FFFF00"/>
              </a:highlight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306927">
            <a:off x="5640225" y="1782761"/>
            <a:ext cx="1545649" cy="68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7125" y="3148637"/>
            <a:ext cx="882700" cy="92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2833125" y="2957675"/>
            <a:ext cx="1190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00"/>
                </a:highlight>
              </a:rPr>
              <a:t>Mesure d’eau</a:t>
            </a:r>
            <a:endParaRPr b="1" sz="1200">
              <a:highlight>
                <a:srgbClr val="FFFF00"/>
              </a:highlight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95950" y="3393750"/>
            <a:ext cx="13335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4462550" y="3157700"/>
            <a:ext cx="180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00"/>
                </a:highlight>
              </a:rPr>
              <a:t>Mesure qualite d’air (NO2, CO, NO)</a:t>
            </a:r>
            <a:endParaRPr b="1" sz="1200">
              <a:highlight>
                <a:srgbClr val="FFFF00"/>
              </a:highlight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9475" y="3072862"/>
            <a:ext cx="16002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6899475" y="2862275"/>
            <a:ext cx="1600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00"/>
                </a:highlight>
              </a:rPr>
              <a:t>Mesure courant electrique</a:t>
            </a:r>
            <a:endParaRPr b="1" sz="1200">
              <a:highlight>
                <a:srgbClr val="FFFF00"/>
              </a:highlight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450" y="3072850"/>
            <a:ext cx="1253575" cy="12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822600" y="2995325"/>
            <a:ext cx="1333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00"/>
                </a:highlight>
              </a:rPr>
              <a:t>Opinion</a:t>
            </a:r>
            <a:endParaRPr b="1" sz="1200">
              <a:highlight>
                <a:srgbClr val="FFFF00"/>
              </a:highlight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371750" y="4483800"/>
            <a:ext cx="6438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Differents sensors/objets, differentes gammes et standards industriels (3-300$).</a:t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400" y="860095"/>
            <a:ext cx="1496075" cy="20021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/>
        </p:nvSpPr>
        <p:spPr>
          <a:xfrm>
            <a:off x="200250" y="778200"/>
            <a:ext cx="1496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00"/>
                </a:highlight>
              </a:rPr>
              <a:t>Irrigation vignes</a:t>
            </a:r>
            <a:endParaRPr b="1" sz="12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254550" y="54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2.4 LoRaWan : quel codage / plateforme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6400"/>
            <a:ext cx="83996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000" y="1153100"/>
            <a:ext cx="679300" cy="6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050" y="570050"/>
            <a:ext cx="5353955" cy="305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876" y="2154401"/>
            <a:ext cx="2543175" cy="22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1175" y="3167875"/>
            <a:ext cx="3173550" cy="17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5276850" y="254525"/>
            <a:ext cx="30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Quid pour nous ?</a:t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5181900" y="1200100"/>
            <a:ext cx="331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La collecte de beaucoup de datas, donc assurer la </a:t>
            </a:r>
            <a:r>
              <a:rPr i="1" lang="en" sz="1000"/>
              <a:t>scability</a:t>
            </a:r>
            <a:r>
              <a:rPr lang="en" sz="1000"/>
              <a:t> et </a:t>
            </a:r>
            <a:r>
              <a:rPr i="1" lang="en" sz="1000"/>
              <a:t>reliability.</a:t>
            </a:r>
            <a:r>
              <a:rPr lang="en" sz="1000"/>
              <a:t> 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-&gt; </a:t>
            </a:r>
            <a:r>
              <a:rPr b="1" lang="en" sz="1000">
                <a:solidFill>
                  <a:srgbClr val="000000"/>
                </a:solidFill>
                <a:highlight>
                  <a:srgbClr val="FFFF00"/>
                </a:highlight>
              </a:rPr>
              <a:t>Javascript</a:t>
            </a:r>
            <a:r>
              <a:rPr lang="en" sz="1000"/>
              <a:t>: programmation de scripts et oriente objet, pour le web (95% des sites web).</a:t>
            </a:r>
            <a:endParaRPr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Certaines programmations matérielles se font via le framework Node.js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(Python : programmation objet et datascientist)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(Java sur la programmation objet et logiciel)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(Javascript utilise pour le developpement web)</a:t>
            </a:r>
            <a:endParaRPr sz="1000"/>
          </a:p>
        </p:txBody>
      </p:sp>
      <p:pic>
        <p:nvPicPr>
          <p:cNvPr id="246" name="Google Shape;246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50" y="61925"/>
            <a:ext cx="4781551" cy="478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4523" y="2200273"/>
            <a:ext cx="380400" cy="3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9165" y="1483540"/>
            <a:ext cx="491125" cy="4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8965" y="1974700"/>
            <a:ext cx="671500" cy="2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8" y="527750"/>
            <a:ext cx="9098324" cy="31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547925" y="3701750"/>
            <a:ext cx="23406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Effet de reseau</a:t>
            </a:r>
            <a:r>
              <a:rPr lang="en"/>
              <a:t> = </a:t>
            </a:r>
            <a:r>
              <a:rPr lang="en"/>
              <a:t>l'utilité</a:t>
            </a:r>
            <a:r>
              <a:rPr lang="en"/>
              <a:t> d’un </a:t>
            </a:r>
            <a:r>
              <a:rPr lang="en"/>
              <a:t>réseau</a:t>
            </a:r>
            <a:r>
              <a:rPr lang="en"/>
              <a:t> est proportionnelle au </a:t>
            </a:r>
            <a:r>
              <a:rPr lang="en"/>
              <a:t>carré</a:t>
            </a:r>
            <a:r>
              <a:rPr lang="en"/>
              <a:t> du nombre de ses utilisateurs. 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95950" y="3701750"/>
            <a:ext cx="23406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Miniaturisation</a:t>
            </a:r>
            <a:r>
              <a:rPr lang="en"/>
              <a:t> </a:t>
            </a:r>
            <a:r>
              <a:rPr lang="en"/>
              <a:t>= doublement du nombre des transistors dans les circuits tous les 18 mois.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(actuellement ~7nm)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(x10 entre 2015 et 2020)</a:t>
            </a:r>
            <a:endParaRPr sz="1000"/>
          </a:p>
        </p:txBody>
      </p:sp>
      <p:sp>
        <p:nvSpPr>
          <p:cNvPr id="65" name="Google Shape;65;p14"/>
          <p:cNvSpPr txBox="1"/>
          <p:nvPr/>
        </p:nvSpPr>
        <p:spPr>
          <a:xfrm>
            <a:off x="6644000" y="3701750"/>
            <a:ext cx="23406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Efficience au kWh</a:t>
            </a:r>
            <a:r>
              <a:rPr lang="en"/>
              <a:t> = le nombre de calculs par joule d'énergie dépensé double tous les 18 mois environ (&lt;-&gt; Loi de Moore).</a:t>
            </a:r>
            <a:endParaRPr/>
          </a:p>
        </p:txBody>
      </p:sp>
      <p:sp>
        <p:nvSpPr>
          <p:cNvPr id="66" name="Google Shape;66;p14"/>
          <p:cNvSpPr txBox="1"/>
          <p:nvPr>
            <p:ph idx="4294967295" type="title"/>
          </p:nvPr>
        </p:nvSpPr>
        <p:spPr>
          <a:xfrm>
            <a:off x="228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 </a:t>
            </a:r>
            <a:r>
              <a:rPr lang="en"/>
              <a:t>Qu'est</a:t>
            </a:r>
            <a:r>
              <a:rPr lang="en"/>
              <a:t> ce qui a permis l’internet des objets ? 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75" y="3760824"/>
            <a:ext cx="242625" cy="2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5300" y="3760824"/>
            <a:ext cx="242625" cy="2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1375" y="3760824"/>
            <a:ext cx="242625" cy="2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0" y="0"/>
            <a:ext cx="85206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Pistes de reflexion sur l’IoT … </a:t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1262100"/>
            <a:ext cx="3410174" cy="22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5238975" y="814350"/>
            <a:ext cx="29622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00"/>
                </a:highlight>
              </a:rPr>
              <a:t>Le Big Data ?</a:t>
            </a:r>
            <a:endParaRPr b="1" sz="24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00"/>
                </a:highlight>
              </a:rPr>
              <a:t>L’Intelligence Artificielle ?</a:t>
            </a:r>
            <a:endParaRPr b="1" sz="24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00"/>
                </a:highlight>
              </a:rPr>
              <a:t>Innovation environnementale et sociale ? </a:t>
            </a:r>
            <a:endParaRPr b="1" sz="2400">
              <a:highlight>
                <a:srgbClr val="FFFF00"/>
              </a:highlight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3791175" y="2119475"/>
            <a:ext cx="1266900" cy="60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311700" y="208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	</a:t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311700" y="781000"/>
            <a:ext cx="8520600" cy="3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Pages wiki dans liens cliquables.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 technical overview of LoRa® and LoRaWAN™, 2015, LoRa Alliance.</a:t>
            </a:r>
            <a:r>
              <a:rPr lang="en" u="sng">
                <a:solidFill>
                  <a:schemeClr val="hlink"/>
                </a:solidFill>
                <a:hlinkClick r:id="rId4"/>
              </a:rPr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Documentation LoRa Server: https://www.loraserver.io/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 u="sng">
                <a:solidFill>
                  <a:schemeClr val="hlink"/>
                </a:solidFill>
                <a:hlinkClick r:id="rId6"/>
              </a:rPr>
              <a:t>oRaWan Security : Full End-to-End encryption for IoT Applications providers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Prototypes et tutoriels : www.hackster.io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Petit resume: https://www.objetconnecte.com/tout-savoir-reseau-lora-bouygues/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4294967295"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Exemples d’applications IoT 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-3159" r="3159" t="0"/>
          <a:stretch/>
        </p:blipFill>
        <p:spPr>
          <a:xfrm>
            <a:off x="2253276" y="657236"/>
            <a:ext cx="4637450" cy="18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57775"/>
            <a:ext cx="4086449" cy="15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1874" y="657225"/>
            <a:ext cx="2412125" cy="16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57225"/>
            <a:ext cx="1930375" cy="19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077975" y="4412175"/>
            <a:ext cx="1930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Domotique/Alarme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7375" y="2532225"/>
            <a:ext cx="2132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Enceinte =&gt; API Web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837075" y="2170425"/>
            <a:ext cx="1752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Wearables / Sante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496400" y="2103400"/>
            <a:ext cx="1161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Thermostat</a:t>
            </a:r>
            <a:endParaRPr b="1">
              <a:highlight>
                <a:srgbClr val="FFFF00"/>
              </a:highlight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675" y="2833700"/>
            <a:ext cx="2229075" cy="12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0025" y="2833700"/>
            <a:ext cx="2438772" cy="137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7857" y="3706844"/>
            <a:ext cx="1412418" cy="9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5942132" y="2957775"/>
            <a:ext cx="1079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Transport</a:t>
            </a:r>
            <a:endParaRPr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0" y="0"/>
            <a:ext cx="91440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1.3.1 Ecosysteme IoT (1) : explosion avec l’automation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3200"/>
            <a:ext cx="4289799" cy="459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800" y="553200"/>
            <a:ext cx="4854200" cy="283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75" y="376175"/>
            <a:ext cx="8125300" cy="45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559" y="4296234"/>
            <a:ext cx="357175" cy="3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575" y="4558725"/>
            <a:ext cx="357175" cy="3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3448" y="3874650"/>
            <a:ext cx="563050" cy="42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9350" y="2532727"/>
            <a:ext cx="563050" cy="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72400" y="2770650"/>
            <a:ext cx="484600" cy="4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3641" y="4194638"/>
            <a:ext cx="734777" cy="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49835">
            <a:off x="7457000" y="3984652"/>
            <a:ext cx="923925" cy="254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1197575" y="4603050"/>
            <a:ext cx="1946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objets connectes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(electronique++ quoi)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051175" y="4659000"/>
            <a:ext cx="1285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09451" y="4296225"/>
            <a:ext cx="563050" cy="42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84138" y="4603050"/>
            <a:ext cx="307013" cy="3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10198" y="1257323"/>
            <a:ext cx="357175" cy="3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09352" y="3193024"/>
            <a:ext cx="734775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91640" y="4139699"/>
            <a:ext cx="646975" cy="39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766366" y="4116420"/>
            <a:ext cx="734775" cy="55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132903" y="4558716"/>
            <a:ext cx="563050" cy="57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197698" y="3618398"/>
            <a:ext cx="442900" cy="4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091150" y="4728600"/>
            <a:ext cx="396750" cy="3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4294967295" type="title"/>
          </p:nvPr>
        </p:nvSpPr>
        <p:spPr>
          <a:xfrm>
            <a:off x="0" y="0"/>
            <a:ext cx="85206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1.3.2 Ecosysteme IoT (2) : la </a:t>
            </a:r>
            <a:r>
              <a:rPr lang="en"/>
              <a:t>chaîne</a:t>
            </a:r>
            <a:r>
              <a:rPr lang="en"/>
              <a:t> de valeur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591025" y="4151774"/>
            <a:ext cx="995416" cy="3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0" y="0"/>
            <a:ext cx="85206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Les </a:t>
            </a:r>
            <a:r>
              <a:rPr lang="en"/>
              <a:t>réseaux</a:t>
            </a:r>
            <a:r>
              <a:rPr lang="en"/>
              <a:t> de communication sans fil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50" y="1017725"/>
            <a:ext cx="6833899" cy="40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 rot="467724">
            <a:off x="7429466" y="2600322"/>
            <a:ext cx="1024064" cy="8874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Haut debit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126" name="Google Shape;126;p18"/>
          <p:cNvSpPr txBox="1"/>
          <p:nvPr/>
        </p:nvSpPr>
        <p:spPr>
          <a:xfrm rot="434120">
            <a:off x="7476325" y="3791347"/>
            <a:ext cx="1024256" cy="477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Bas</a:t>
            </a:r>
            <a:r>
              <a:rPr b="1" lang="en">
                <a:highlight>
                  <a:srgbClr val="FFFF00"/>
                </a:highlight>
              </a:rPr>
              <a:t>  debit</a:t>
            </a:r>
            <a:endParaRPr b="1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00"/>
              </a:highlight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6095150" y="3368300"/>
            <a:ext cx="1355100" cy="1323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/>
        </p:nvSpPr>
        <p:spPr>
          <a:xfrm>
            <a:off x="-113625" y="1473550"/>
            <a:ext cx="6554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3" name="Google Shape;133;p19"/>
          <p:cNvGraphicFramePr/>
          <p:nvPr/>
        </p:nvGraphicFramePr>
        <p:xfrm>
          <a:off x="68250" y="97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{9F69A713-6C60-42E8-9288-B94ADD86FCEA}</a:tableStyleId>
              </a:tblPr>
              <a:tblGrid>
                <a:gridCol w="4467600"/>
                <a:gridCol w="4467600"/>
              </a:tblGrid>
              <a:tr h="892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sng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Haut debit :</a:t>
                      </a:r>
                      <a:endParaRPr b="1" sz="1800" u="sng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3G / 4G LTE / 5G future 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sng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Bas debit = technologies LPWAN :</a:t>
                      </a:r>
                      <a:endParaRPr b="1" sz="1800" u="sng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Nb-IoT</a:t>
                      </a:r>
                      <a:r>
                        <a:rPr lang="en"/>
                        <a:t> (&lt;=&gt; 4G, licenced spectrum )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Sigfox</a:t>
                      </a:r>
                      <a:r>
                        <a:rPr lang="en"/>
                        <a:t> (techno proprietaire/licensed)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>
                          <a:highlight>
                            <a:srgbClr val="FFD966"/>
                          </a:highlight>
                        </a:rPr>
                        <a:t>LoRaWan</a:t>
                      </a:r>
                      <a:r>
                        <a:rPr b="1" lang="en"/>
                        <a:t> </a:t>
                      </a:r>
                      <a:r>
                        <a:rPr lang="en"/>
                        <a:t>(unlicenced spectrum)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93C47D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</a:t>
                      </a:r>
                      <a:r>
                        <a:rPr lang="en" sz="1800">
                          <a:highlight>
                            <a:srgbClr val="93C47D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Avantages:</a:t>
                      </a:r>
                      <a:endParaRPr sz="1800">
                        <a:highlight>
                          <a:srgbClr val="93C47D"/>
                        </a:highlight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Haut debit (1-20/Mbit/s 4G &amp; &gt;1Gbit/s)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Portee moyenne.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93C47D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</a:t>
                      </a:r>
                      <a:r>
                        <a:rPr lang="en" sz="1800">
                          <a:highlight>
                            <a:srgbClr val="93C47D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Avantages:</a:t>
                      </a:r>
                      <a:endParaRPr sz="1800">
                        <a:highlight>
                          <a:srgbClr val="93C47D"/>
                        </a:highlight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Longue portee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(3km conditions urbaines/ +15 km plein air)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Longue batterie (5-10 ans / node)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cost (&lt;7$ / node)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6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DD7E6B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</a:t>
                      </a:r>
                      <a:r>
                        <a:rPr lang="en" sz="1800">
                          <a:highlight>
                            <a:srgbClr val="DD7E6B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Inconvenients:</a:t>
                      </a:r>
                      <a:endParaRPr sz="1800">
                        <a:highlight>
                          <a:srgbClr val="DD7E6B"/>
                        </a:highlight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Energivore et cher pour deployement.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highlight>
                            <a:srgbClr val="DD7E6B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</a:t>
                      </a:r>
                      <a:r>
                        <a:rPr lang="en" sz="1800">
                          <a:highlight>
                            <a:srgbClr val="DD7E6B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Inconvenients:</a:t>
                      </a:r>
                      <a:endParaRPr sz="1800">
                        <a:highlight>
                          <a:srgbClr val="DD7E6B"/>
                        </a:highlight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Debit de &lt;50ko/s.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34" name="Google Shape;134;p19"/>
          <p:cNvSpPr txBox="1"/>
          <p:nvPr>
            <p:ph type="title"/>
          </p:nvPr>
        </p:nvSpPr>
        <p:spPr>
          <a:xfrm>
            <a:off x="0" y="0"/>
            <a:ext cx="8520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 Haut debit vs. Bas debit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51" y="445025"/>
            <a:ext cx="8518398" cy="40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Google Shape;144;p21"/>
          <p:cNvGraphicFramePr/>
          <p:nvPr/>
        </p:nvGraphicFramePr>
        <p:xfrm>
          <a:off x="519350" y="61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{9F69A713-6C60-42E8-9288-B94ADD86FCEA}</a:tableStyleId>
              </a:tblPr>
              <a:tblGrid>
                <a:gridCol w="4095750"/>
                <a:gridCol w="4095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                      </a:t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 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5" name="Google Shape;145;p21"/>
          <p:cNvSpPr txBox="1"/>
          <p:nvPr/>
        </p:nvSpPr>
        <p:spPr>
          <a:xfrm>
            <a:off x="995600" y="52550"/>
            <a:ext cx="7239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1.6 </a:t>
            </a:r>
            <a:r>
              <a:rPr b="1" lang="en" sz="2400"/>
              <a:t>L</a:t>
            </a:r>
            <a:r>
              <a:rPr lang="en" sz="2400"/>
              <a:t>ow </a:t>
            </a:r>
            <a:r>
              <a:rPr b="1" lang="en" sz="2400"/>
              <a:t>P</a:t>
            </a:r>
            <a:r>
              <a:rPr lang="en" sz="2400"/>
              <a:t>ower </a:t>
            </a:r>
            <a:r>
              <a:rPr b="1" lang="en" sz="2400"/>
              <a:t>W</a:t>
            </a:r>
            <a:r>
              <a:rPr lang="en" sz="2400"/>
              <a:t>ide </a:t>
            </a:r>
            <a:r>
              <a:rPr b="1" lang="en" sz="2400"/>
              <a:t>A</a:t>
            </a:r>
            <a:r>
              <a:rPr lang="en" sz="2400"/>
              <a:t>rea </a:t>
            </a:r>
            <a:r>
              <a:rPr b="1" lang="en" sz="2400"/>
              <a:t>N</a:t>
            </a:r>
            <a:r>
              <a:rPr lang="en" sz="2400"/>
              <a:t>etwork : LPWAN</a:t>
            </a:r>
            <a:endParaRPr sz="24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61553">
            <a:off x="3262838" y="868339"/>
            <a:ext cx="733650" cy="2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75" y="880494"/>
            <a:ext cx="905100" cy="3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400" y="897538"/>
            <a:ext cx="1384305" cy="4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4525" y="666729"/>
            <a:ext cx="1087500" cy="8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5975" y="812221"/>
            <a:ext cx="498544" cy="5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5100" y="1819862"/>
            <a:ext cx="4528900" cy="19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800" y="1819860"/>
            <a:ext cx="4310299" cy="226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